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57" r:id="rId5"/>
    <p:sldId id="258" r:id="rId6"/>
    <p:sldId id="266" r:id="rId7"/>
    <p:sldId id="259" r:id="rId8"/>
    <p:sldId id="261" r:id="rId9"/>
    <p:sldId id="265" r:id="rId10"/>
    <p:sldId id="26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9B30-62BA-438C-87E8-703DAEB02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B5E94-8D21-44C8-AF4D-76EE9E9E3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0DC32-4610-420C-986C-D57BAF05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30A8A-66EE-47D7-AC56-DF759D5D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BFC62-1216-4CD0-A815-E72965ED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00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86D1-58CD-40E8-817E-3E0DFC08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D10E4-E79A-4E1C-BE31-90253A0B4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90878-8B08-412F-8DC9-92A8D994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B054-FA46-4847-AA97-F3E731A1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91F44-1D3B-4991-B8A5-4103A6C86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89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73987-4FE3-4EE4-B027-21BD662CB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F1C73-E872-49A0-9321-12C778870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9F5B9-EBF1-43A3-98D5-A1C69078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D0AAB-EADF-45F8-A78A-92C54828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64FFE-12C2-487D-9915-FF74BAC0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8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1A65-3FA3-40DE-9166-A9B41B48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5FD3B-5693-4E41-9719-AC0508DAB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8B036-B816-4AA3-9A39-D758D4F0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FDF18-5A78-4AB4-97D6-5B036D972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BB812-4789-44AE-944D-907737E7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35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D7C1-7D66-4047-B6B9-E566E4A36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04A97-6BA6-4C3D-92C4-745D7D2B9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422C4-7982-4978-8528-B6BEF64C5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6C644-6A05-478A-81C6-2991CC31B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8F3A7-C5EC-4731-AFE6-0B4A9E68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7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B7CC-D38C-4051-BE92-21A18FCF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7471B-DDF5-481A-AFEC-DAA3A54C6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E7905-3FD8-4783-91EC-FFF06A5DF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28687-EF2E-4731-B3F5-7EC1DD66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0F218-77A4-431A-BBC5-A36884527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92061-FEC1-4647-A46C-BD661D12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53FE-988D-44CC-9082-1833DDC4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F6D61-BAA8-40A9-9EC6-F528D8978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710F3-DE1E-44BA-8B0B-E6341FB7E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89821-2D93-4395-816D-19C11C3C89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E038C-8D88-4A8B-B78E-6BC7F70AC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EBE06-6BE6-4D9C-9F4B-479070E9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D15212-22FC-475C-AA1F-FD2AF8C8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E404EF-960F-44FE-A5FD-32A6B558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0046-7C6D-4041-BD2D-BAA3EEEB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47D17-C6E9-48E6-B79B-4D3D7F25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4E4A8-A39D-448B-8D92-AA0400DCD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BC704-24E6-4F38-AF78-EA4B399A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33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F6A0E-F839-4D83-8051-DC70735E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6415F-46D6-49C2-8FDE-8DF800AF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3B10D-48A3-430C-8FE4-E20A98AC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08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4C8C-1B9F-4C5E-BC29-D4D6789B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76ADA-E139-45DE-8CD3-80633C7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7DD31-3143-4D68-BC80-F1E20BD50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E90BB-1E5E-4393-8AEC-E2CC02AC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9EA79-CFB3-49BA-B669-55FD78611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0016E-62D5-4082-8844-B30BEB39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9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68E0-4E2C-4B57-A03A-FBA535A1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196E97-D905-4AFE-8CAF-06314E51D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F04F7-6E05-42D1-BA8D-46DC56B5D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CF5A56-DD38-4834-920C-E17D0E64D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15FCE-73B9-4F04-9A8B-7AC00F2F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8E401-44BF-49A0-90AE-D7FDE0E8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70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F9FD1-6348-4B89-945F-2FB4BE4F5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669C5-E5AC-4C0D-B91B-99A46B3AD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9F2EC-7E2C-42D6-B099-DB31DFFAB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6C53F-3F37-4D1F-A70F-AE621673E2CE}" type="datetimeFigureOut">
              <a:rPr lang="en-GB" smtClean="0"/>
              <a:t>25/02/2018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35695-2255-4875-9763-929111381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93942-0CBD-4289-928E-E5E525F6B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A924D-24DD-418F-888E-91F746BB1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43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3.emf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652A1-78D4-4A99-84B1-AEB2BC415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41" y="933050"/>
            <a:ext cx="9680010" cy="3478098"/>
          </a:xfrm>
          <a:prstGeom prst="rect">
            <a:avLst/>
          </a:prstGeom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66A11-3304-4E34-B74F-BD11E58C6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240" y="5444835"/>
            <a:ext cx="9095651" cy="830231"/>
          </a:xfrm>
        </p:spPr>
        <p:txBody>
          <a:bodyPr>
            <a:normAutofit/>
          </a:bodyPr>
          <a:lstStyle/>
          <a:p>
            <a:pPr algn="l"/>
            <a:r>
              <a:rPr lang="en-GB" sz="4000">
                <a:latin typeface="Brandon Grotesque Medium" panose="020B0603020203060202" pitchFamily="34" charset="0"/>
              </a:rPr>
              <a:t>Assessing road quality from space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8F396-DF24-4A49-B4AF-2A1882B43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40" y="6275067"/>
            <a:ext cx="9095651" cy="347473"/>
          </a:xfrm>
        </p:spPr>
        <p:txBody>
          <a:bodyPr>
            <a:normAutofit/>
          </a:bodyPr>
          <a:lstStyle/>
          <a:p>
            <a:pPr algn="l"/>
            <a:r>
              <a:rPr lang="en-GB" sz="1600">
                <a:latin typeface="Brandon Grotesque Regular" panose="020B0503020203060202" pitchFamily="34" charset="0"/>
              </a:rPr>
              <a:t>Presented by Team Glaziers</a:t>
            </a:r>
          </a:p>
        </p:txBody>
      </p:sp>
    </p:spTree>
    <p:extLst>
      <p:ext uri="{BB962C8B-B14F-4D97-AF65-F5344CB8AC3E}">
        <p14:creationId xmlns:p14="http://schemas.microsoft.com/office/powerpoint/2010/main" val="235963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Stormont">
            <a:extLst>
              <a:ext uri="{FF2B5EF4-FFF2-40B4-BE49-F238E27FC236}">
                <a16:creationId xmlns:a16="http://schemas.microsoft.com/office/drawing/2014/main" id="{7DCE9538-6C4F-4FB5-A9A2-AABF5FBCB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1" b="862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A4494A-64F8-4DC1-B52E-5D01018D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Reducing costs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5BBB3-CFC0-4BA1-8D82-21D3B2A0E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</a:rPr>
              <a:t>£500,000 spent in compensation for damage caused by potholes across a two year period</a:t>
            </a:r>
          </a:p>
          <a:p>
            <a:r>
              <a:rPr lang="en-GB" sz="2000" dirty="0">
                <a:solidFill>
                  <a:srgbClr val="FFFFFF"/>
                </a:solidFill>
              </a:rPr>
              <a:t>£25,000,000 spent on repairing road surface defects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03BE4-BC4D-472A-8569-C49B0035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779" y="6034831"/>
            <a:ext cx="991094" cy="6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35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2" name="Picture 6" descr="Image result for Belfast">
            <a:extLst>
              <a:ext uri="{FF2B5EF4-FFF2-40B4-BE49-F238E27FC236}">
                <a16:creationId xmlns:a16="http://schemas.microsoft.com/office/drawing/2014/main" id="{48DDB757-2CB3-4285-B071-8DF9055F7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" r="572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7C2F7-0430-44D5-8228-F551B35B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Thanks 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56DE8-B968-4B06-AD2D-AC23F2BB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Any 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5F06E-B0F0-43B9-AD97-2AF888E8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801" y="1001154"/>
            <a:ext cx="4372397" cy="157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17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://www.pgccontracting.com/files/2015/08/bigstock-Two-male-industrial-builders-w-60877448.png">
            <a:extLst>
              <a:ext uri="{FF2B5EF4-FFF2-40B4-BE49-F238E27FC236}">
                <a16:creationId xmlns:a16="http://schemas.microsoft.com/office/drawing/2014/main" id="{4E936A69-359C-45C5-8080-880D12B86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B25D5C-F406-422B-AD29-14A3553C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Wait, what? Team Glaziers?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19411-0E99-4CE0-9E2E-C690CDE66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Well, it’s because we fixed Windows.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D2DCD-4716-4CFE-BF1D-67B885EDF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779" y="6034831"/>
            <a:ext cx="991094" cy="6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35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ttps://www.autosceneuk.co.uk/wp-content/uploads/2017/10/1024px-Newport_Whitepit_Lane_pot_holes_2.jpg">
            <a:extLst>
              <a:ext uri="{FF2B5EF4-FFF2-40B4-BE49-F238E27FC236}">
                <a16:creationId xmlns:a16="http://schemas.microsoft.com/office/drawing/2014/main" id="{19C06B86-719C-48A1-B06E-3CA80ABDF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" b="2432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E18371-A80F-46EA-8DC6-36492578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E1D67-AF9A-49C8-9D94-33589E91C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There’s a lot of roads. They all need monitored and maintained. 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Let’s make it smarter.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C0C31-A91C-444B-B967-94194410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779" y="6034831"/>
            <a:ext cx="991094" cy="6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1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s0.geograph.org.uk/geophotos/02/50/88/2508865_867b7dcb.jpg">
            <a:extLst>
              <a:ext uri="{FF2B5EF4-FFF2-40B4-BE49-F238E27FC236}">
                <a16:creationId xmlns:a16="http://schemas.microsoft.com/office/drawing/2014/main" id="{63BFC635-F6C7-4DCB-AC6B-EF44B6F8B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9" b="-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F0E8EB-E398-43ED-BD6B-9D77D95A4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Our idea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0BA05B-E6D5-43EE-82B3-375D1F6C2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endParaRPr lang="en-GB" sz="2000" dirty="0">
              <a:solidFill>
                <a:srgbClr val="FFFFFF"/>
              </a:solidFill>
            </a:endParaRPr>
          </a:p>
          <a:p>
            <a:r>
              <a:rPr lang="en-GB" sz="2000" dirty="0">
                <a:solidFill>
                  <a:srgbClr val="FFFFFF"/>
                </a:solidFill>
              </a:rPr>
              <a:t>Evaluate road quality based on features extracted from satellite imagery</a:t>
            </a:r>
          </a:p>
          <a:p>
            <a:r>
              <a:rPr lang="en-GB" sz="2000" dirty="0">
                <a:solidFill>
                  <a:srgbClr val="FFFFFF"/>
                </a:solidFill>
              </a:rPr>
              <a:t>Identify unreported and predict future surface defects</a:t>
            </a:r>
          </a:p>
          <a:p>
            <a:r>
              <a:rPr lang="en-GB" sz="2000" dirty="0">
                <a:solidFill>
                  <a:srgbClr val="FFFFFF"/>
                </a:solidFill>
              </a:rPr>
              <a:t>Confirm the presence of reported surface defects</a:t>
            </a:r>
          </a:p>
          <a:p>
            <a:endParaRPr lang="en-GB" sz="20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90DBB-27CB-40F2-A92D-6D6429E23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779" y="6034831"/>
            <a:ext cx="991094" cy="6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https://www.esa.int/var/esa/storage/images/esa_multimedia/images/2014/02/sentinel-1_radar_modes/14294106-1-eng-GB/Sentinel-1_radar_modes.jpg">
            <a:extLst>
              <a:ext uri="{FF2B5EF4-FFF2-40B4-BE49-F238E27FC236}">
                <a16:creationId xmlns:a16="http://schemas.microsoft.com/office/drawing/2014/main" id="{E27B4C9F-0C9B-45DE-BA12-D9F1AF43C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B87C70-C925-4DA1-9B8F-C4B0A5B1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How we did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DDD4-A476-412B-BE9C-BC7D62932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GB" sz="2000" dirty="0">
                <a:solidFill>
                  <a:srgbClr val="FFFFFF"/>
                </a:solidFill>
              </a:rPr>
              <a:t>Satellite imagery of Belfast, Derry and Enniskillen</a:t>
            </a:r>
          </a:p>
          <a:p>
            <a:r>
              <a:rPr lang="en-GB" sz="2000" dirty="0">
                <a:solidFill>
                  <a:srgbClr val="FFFFFF"/>
                </a:solidFill>
              </a:rPr>
              <a:t>Open source machine learning</a:t>
            </a:r>
          </a:p>
          <a:p>
            <a:r>
              <a:rPr lang="en-GB" sz="2000" dirty="0">
                <a:solidFill>
                  <a:srgbClr val="FFFFFF"/>
                </a:solidFill>
              </a:rPr>
              <a:t>ArcGIS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3E9F80-0699-4E38-9D58-10D99699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779" y="6034831"/>
            <a:ext cx="991094" cy="663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769E7-7895-4C82-865B-993C11054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921" y="5030138"/>
            <a:ext cx="847725" cy="1028700"/>
          </a:xfrm>
          <a:prstGeom prst="rect">
            <a:avLst/>
          </a:prstGeom>
        </p:spPr>
      </p:pic>
      <p:pic>
        <p:nvPicPr>
          <p:cNvPr id="10" name="Picture 9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6AC206D8-DB2F-4CF6-9331-675CBA456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488" y="5058713"/>
            <a:ext cx="495300" cy="447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F5421C-9F3C-4076-9571-988CF8E05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74" y="5063868"/>
            <a:ext cx="695325" cy="809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E7671C-C578-48D4-A685-38A3C316C7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26" y="5058713"/>
            <a:ext cx="447675" cy="457200"/>
          </a:xfrm>
          <a:prstGeom prst="rect">
            <a:avLst/>
          </a:prstGeom>
        </p:spPr>
      </p:pic>
      <p:pic>
        <p:nvPicPr>
          <p:cNvPr id="17" name="Picture 16" descr="A picture containing animal, outdoor&#10;&#10;Description generated with high confidence">
            <a:extLst>
              <a:ext uri="{FF2B5EF4-FFF2-40B4-BE49-F238E27FC236}">
                <a16:creationId xmlns:a16="http://schemas.microsoft.com/office/drawing/2014/main" id="{3D2C957D-4726-4A11-8CFC-9CF84EE08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29" y="5058713"/>
            <a:ext cx="590550" cy="590550"/>
          </a:xfrm>
          <a:prstGeom prst="rect">
            <a:avLst/>
          </a:prstGeom>
        </p:spPr>
      </p:pic>
      <p:pic>
        <p:nvPicPr>
          <p:cNvPr id="19" name="Picture 18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5DB78CF2-BF1A-4029-905F-2C7C8B0FA5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33" y="5049188"/>
            <a:ext cx="590550" cy="571500"/>
          </a:xfrm>
          <a:prstGeom prst="rect">
            <a:avLst/>
          </a:prstGeom>
        </p:spPr>
      </p:pic>
      <p:pic>
        <p:nvPicPr>
          <p:cNvPr id="21" name="Picture 20" descr="A picture containing animal&#10;&#10;Description generated with high confidence">
            <a:extLst>
              <a:ext uri="{FF2B5EF4-FFF2-40B4-BE49-F238E27FC236}">
                <a16:creationId xmlns:a16="http://schemas.microsoft.com/office/drawing/2014/main" id="{1F74EFA1-E4D9-41D4-8238-C0839742E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94" y="5030138"/>
            <a:ext cx="542925" cy="590550"/>
          </a:xfrm>
          <a:prstGeom prst="rect">
            <a:avLst/>
          </a:prstGeom>
        </p:spPr>
      </p:pic>
      <p:pic>
        <p:nvPicPr>
          <p:cNvPr id="23" name="Picture 22" descr="A blurry image of a street&#10;&#10;Description generated with high confidence">
            <a:extLst>
              <a:ext uri="{FF2B5EF4-FFF2-40B4-BE49-F238E27FC236}">
                <a16:creationId xmlns:a16="http://schemas.microsoft.com/office/drawing/2014/main" id="{1D529EE2-AE86-46C6-B7A3-4B8E9F055A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05" y="5030138"/>
            <a:ext cx="714375" cy="619125"/>
          </a:xfrm>
          <a:prstGeom prst="rect">
            <a:avLst/>
          </a:prstGeom>
        </p:spPr>
      </p:pic>
      <p:pic>
        <p:nvPicPr>
          <p:cNvPr id="25" name="Picture 24" descr="A blurry image of a person&#10;&#10;Description generated with high confidence">
            <a:extLst>
              <a:ext uri="{FF2B5EF4-FFF2-40B4-BE49-F238E27FC236}">
                <a16:creationId xmlns:a16="http://schemas.microsoft.com/office/drawing/2014/main" id="{F6970886-0DBB-41FA-AD29-56780B3397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91" y="5030138"/>
            <a:ext cx="752475" cy="762000"/>
          </a:xfrm>
          <a:prstGeom prst="rect">
            <a:avLst/>
          </a:prstGeom>
        </p:spPr>
      </p:pic>
      <p:pic>
        <p:nvPicPr>
          <p:cNvPr id="27" name="Picture 26" descr="A blurry image&#10;&#10;Description generated with high confidence">
            <a:extLst>
              <a:ext uri="{FF2B5EF4-FFF2-40B4-BE49-F238E27FC236}">
                <a16:creationId xmlns:a16="http://schemas.microsoft.com/office/drawing/2014/main" id="{30FF050E-4BAF-4173-857F-112B7DBA0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36" y="5030314"/>
            <a:ext cx="4667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map&#10;&#10;Description generated with high confidence">
            <a:extLst>
              <a:ext uri="{FF2B5EF4-FFF2-40B4-BE49-F238E27FC236}">
                <a16:creationId xmlns:a16="http://schemas.microsoft.com/office/drawing/2014/main" id="{178F0F47-7DFA-46B8-9F70-2534DF3776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l="8215" r="3784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2D41E-2F55-4EFC-B064-4D1EA89CF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The product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C1AE-5534-4611-85EE-E33A0192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Expanding upon existing infrastructure.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397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Rectangle 76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Image result for Belfast from cave hill">
            <a:extLst>
              <a:ext uri="{FF2B5EF4-FFF2-40B4-BE49-F238E27FC236}">
                <a16:creationId xmlns:a16="http://schemas.microsoft.com/office/drawing/2014/main" id="{42C047EE-F74C-43DD-84CD-FA795B1B5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1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10E8C-FEE7-404E-A56B-FAE7CD15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Benefits to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805CC-DF2A-4E3D-9FD6-6A5481124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Better roads means better fuel efficiency.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C0806-5C72-41E4-BB2F-D75FECDC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779" y="6034831"/>
            <a:ext cx="991094" cy="6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0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tree&#10;&#10;Description generated with high confidence">
            <a:extLst>
              <a:ext uri="{FF2B5EF4-FFF2-40B4-BE49-F238E27FC236}">
                <a16:creationId xmlns:a16="http://schemas.microsoft.com/office/drawing/2014/main" id="{38CA7283-2790-414C-9FE6-181C3A625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2" b="63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5C895-0E53-474E-8814-D7747C0A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779" y="6034831"/>
            <a:ext cx="991094" cy="663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10E8C-FEE7-404E-A56B-FAE7CD15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Safer roads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805CC-DF2A-4E3D-9FD6-6A5481124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Safer transport for cyclists, public transport and cars on the road.</a:t>
            </a:r>
          </a:p>
        </p:txBody>
      </p:sp>
    </p:spTree>
    <p:extLst>
      <p:ext uri="{BB962C8B-B14F-4D97-AF65-F5344CB8AC3E}">
        <p14:creationId xmlns:p14="http://schemas.microsoft.com/office/powerpoint/2010/main" val="2086674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ree&#10;&#10;Description generated with very high confidence">
            <a:extLst>
              <a:ext uri="{FF2B5EF4-FFF2-40B4-BE49-F238E27FC236}">
                <a16:creationId xmlns:a16="http://schemas.microsoft.com/office/drawing/2014/main" id="{9865635E-8B52-4E2F-B6E6-7F36D4DD6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FEAC4-D06C-427E-B853-840F888E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8779" y="6034831"/>
            <a:ext cx="991094" cy="6635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3ED4349-4C94-475B-A485-8FD85B6F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Safer roads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EBDF04-FA9C-44CE-9D7A-8BAF513B343F}"/>
              </a:ext>
            </a:extLst>
          </p:cNvPr>
          <p:cNvSpPr txBox="1">
            <a:spLocks/>
          </p:cNvSpPr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FFFF"/>
                </a:solidFill>
              </a:rPr>
              <a:t>Safer transport for cyclists, public transport and cars on the road.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261DDF-DA50-4B50-8E35-917AE4D94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5" y="337660"/>
            <a:ext cx="2951589" cy="24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94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Brandon Grotesque Bold"/>
        <a:ea typeface=""/>
        <a:cs typeface=""/>
      </a:majorFont>
      <a:minorFont>
        <a:latin typeface="Brandon Grotesque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166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Brandon Grotesque Bold</vt:lpstr>
      <vt:lpstr>Brandon Grotesque Medium</vt:lpstr>
      <vt:lpstr>Brandon Grotesque Regular</vt:lpstr>
      <vt:lpstr>Office Theme</vt:lpstr>
      <vt:lpstr>Assessing road quality from space</vt:lpstr>
      <vt:lpstr>Wait, what? Team Glaziers?</vt:lpstr>
      <vt:lpstr>The problem</vt:lpstr>
      <vt:lpstr>Our idea</vt:lpstr>
      <vt:lpstr>How we did it</vt:lpstr>
      <vt:lpstr>The product</vt:lpstr>
      <vt:lpstr>Benefits to the environment</vt:lpstr>
      <vt:lpstr>Safer roads</vt:lpstr>
      <vt:lpstr>Safer roads</vt:lpstr>
      <vt:lpstr>Reducing costs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road quality using machine learning and satellite imagery</dc:title>
  <dc:creator>Liam Fletcher</dc:creator>
  <cp:lastModifiedBy>Liam Fletcher</cp:lastModifiedBy>
  <cp:revision>22</cp:revision>
  <dcterms:created xsi:type="dcterms:W3CDTF">2018-02-24T22:17:15Z</dcterms:created>
  <dcterms:modified xsi:type="dcterms:W3CDTF">2018-02-25T13:27:48Z</dcterms:modified>
</cp:coreProperties>
</file>